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108C7DF-6EA3-4C37-8C24-8623D432A544}">
  <a:tblStyle styleId="{5108C7DF-6EA3-4C37-8C24-8623D432A5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91f614dc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91f614dc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14ee573c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14ee573c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91f614dcc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91f614dcc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14ee573c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14ee573c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91f614dcc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91f614dcc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91f614dcc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91f614dcc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14ee573c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14ee573c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91f614d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91f614d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91f614dc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91f614dc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14ee573c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14ee573c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90fe4aa2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90fe4aa2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91f614dc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91f614dc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91f614dcc_4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91f614dcc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14ee573c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14ee573c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90fe4aa2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90fe4aa2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14ee573c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14ee573c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14ee573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14ee573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14ee573c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14ee573c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14ee573c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14ee573c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14ee573c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14ee573c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17542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Pronoun Study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160050"/>
            <a:ext cx="1881600" cy="20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Sipei Chen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Kearsten Collins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Jesse Hankins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Vincent Kovich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Britani Prescott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Jesse Raines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Liu Yu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58726" l="9677" r="9677" t="31522"/>
          <a:stretch/>
        </p:blipFill>
        <p:spPr>
          <a:xfrm>
            <a:off x="2278625" y="1280625"/>
            <a:ext cx="4168949" cy="75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98250" y="1499500"/>
            <a:ext cx="4760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Calculate probability: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For each category of pronouns: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Sum the values each of the three categories: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Calculate log loss: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53004" l="8540" r="10814" t="41578"/>
          <a:stretch/>
        </p:blipFill>
        <p:spPr>
          <a:xfrm>
            <a:off x="3478150" y="2034550"/>
            <a:ext cx="4168949" cy="4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b="48258" l="11006" r="10819" t="47407"/>
          <a:stretch/>
        </p:blipFill>
        <p:spPr>
          <a:xfrm>
            <a:off x="4716400" y="2571738"/>
            <a:ext cx="4041300" cy="3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 rotWithShape="1">
          <a:blip r:embed="rId4">
            <a:alphaModFix/>
          </a:blip>
          <a:srcRect b="38442" l="28543" r="33750" t="52396"/>
          <a:stretch/>
        </p:blipFill>
        <p:spPr>
          <a:xfrm>
            <a:off x="2312150" y="2906825"/>
            <a:ext cx="2345626" cy="617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Example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0" l="4141" r="0" t="20153"/>
          <a:stretch/>
        </p:blipFill>
        <p:spPr>
          <a:xfrm>
            <a:off x="2579725" y="1159375"/>
            <a:ext cx="3733675" cy="33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Pride and Prejudice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600" y="1296013"/>
            <a:ext cx="1696793" cy="2551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7" name="Google Shape;147;p25"/>
          <p:cNvGraphicFramePr/>
          <p:nvPr/>
        </p:nvGraphicFramePr>
        <p:xfrm>
          <a:off x="748600" y="171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{5108C7DF-6EA3-4C37-8C24-8623D432A544}</a:tableStyleId>
              </a:tblPr>
              <a:tblGrid>
                <a:gridCol w="2622175"/>
                <a:gridCol w="21394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Feminine Pronouns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3,680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Masculine Pronouns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3,054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Other Pronouns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14,953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Total Pronouns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21,687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Pride and Prejudice Comparison</a:t>
            </a:r>
            <a:endParaRPr/>
          </a:p>
        </p:txBody>
      </p:sp>
      <p:graphicFrame>
        <p:nvGraphicFramePr>
          <p:cNvPr id="153" name="Google Shape;153;p26"/>
          <p:cNvGraphicFramePr/>
          <p:nvPr/>
        </p:nvGraphicFramePr>
        <p:xfrm>
          <a:off x="4658250" y="19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{5108C7DF-6EA3-4C37-8C24-8623D432A544}</a:tableStyleId>
              </a:tblPr>
              <a:tblGrid>
                <a:gridCol w="3069750"/>
                <a:gridCol w="9688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Masculine Pronoun Probability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0.1408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Feminine Pronoun Probability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0.1696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Other Pronoun Probability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0.6894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75" y="1238250"/>
            <a:ext cx="40386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Masc/Fem Comparison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250" y="1354825"/>
            <a:ext cx="4038600" cy="266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" name="Google Shape;161;p27"/>
          <p:cNvGraphicFramePr/>
          <p:nvPr/>
        </p:nvGraphicFramePr>
        <p:xfrm>
          <a:off x="269600" y="208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{5108C7DF-6EA3-4C37-8C24-8623D432A544}</a:tableStyleId>
              </a:tblPr>
              <a:tblGrid>
                <a:gridCol w="2357950"/>
                <a:gridCol w="23579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Feminine</a:t>
                      </a:r>
                      <a:r>
                        <a:rPr lang="en" sz="1600"/>
                        <a:t> Pronoun Probability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0.5465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Masculine Pronoun Probability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0.4535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20,000 Leagues Under the Sea</a:t>
            </a:r>
            <a:endParaRPr/>
          </a:p>
        </p:txBody>
      </p:sp>
      <p:graphicFrame>
        <p:nvGraphicFramePr>
          <p:cNvPr id="167" name="Google Shape;167;p28"/>
          <p:cNvGraphicFramePr/>
          <p:nvPr/>
        </p:nvGraphicFramePr>
        <p:xfrm>
          <a:off x="751425" y="171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{5108C7DF-6EA3-4C37-8C24-8623D432A544}</a:tableStyleId>
              </a:tblPr>
              <a:tblGrid>
                <a:gridCol w="2622175"/>
                <a:gridCol w="21394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Feminine Pronouns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117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Masculine Pronouns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1,176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Other Pronouns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12,278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Total Pronouns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13,571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450" y="1296025"/>
            <a:ext cx="1696799" cy="2551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20,000 Leagues Under the Sea Comparison</a:t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00" y="1238250"/>
            <a:ext cx="4038600" cy="266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" name="Google Shape;175;p29"/>
          <p:cNvGraphicFramePr/>
          <p:nvPr/>
        </p:nvGraphicFramePr>
        <p:xfrm>
          <a:off x="4572000" y="19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{5108C7DF-6EA3-4C37-8C24-8623D432A544}</a:tableStyleId>
              </a:tblPr>
              <a:tblGrid>
                <a:gridCol w="2950050"/>
                <a:gridCol w="9310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Masculine Pronoun Probability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0.0866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Feminine Pronoun Probability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0.0086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Other Pronoun Probability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0.9047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Masc/Fem Comparison</a:t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250" y="1238250"/>
            <a:ext cx="4038600" cy="266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2" name="Google Shape;182;p30"/>
          <p:cNvGraphicFramePr/>
          <p:nvPr/>
        </p:nvGraphicFramePr>
        <p:xfrm>
          <a:off x="1052400" y="208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{5108C7DF-6EA3-4C37-8C24-8623D432A544}</a:tableStyleId>
              </a:tblPr>
              <a:tblGrid>
                <a:gridCol w="2279500"/>
                <a:gridCol w="140420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Feminine Pronoun Probability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0.0905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Masculine Pronoun Probability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0.9095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Both Books</a:t>
            </a:r>
            <a:endParaRPr/>
          </a:p>
        </p:txBody>
      </p:sp>
      <p:sp>
        <p:nvSpPr>
          <p:cNvPr id="188" name="Google Shape;188;p31"/>
          <p:cNvSpPr txBox="1"/>
          <p:nvPr/>
        </p:nvSpPr>
        <p:spPr>
          <a:xfrm>
            <a:off x="630925" y="1246950"/>
            <a:ext cx="32997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Pride and Prejudice </a:t>
            </a:r>
            <a:r>
              <a:rPr b="1" lang="en" sz="1600"/>
              <a:t>Log loss:  0.3619</a:t>
            </a:r>
            <a:endParaRPr b="1" sz="1600"/>
          </a:p>
        </p:txBody>
      </p:sp>
      <p:sp>
        <p:nvSpPr>
          <p:cNvPr id="189" name="Google Shape;189;p31"/>
          <p:cNvSpPr txBox="1"/>
          <p:nvPr/>
        </p:nvSpPr>
        <p:spPr>
          <a:xfrm>
            <a:off x="3930750" y="1246950"/>
            <a:ext cx="46806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20,000 Leagues Under the Sea Log Loss: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0.1491</a:t>
            </a:r>
            <a:endParaRPr b="1" sz="1600"/>
          </a:p>
        </p:txBody>
      </p:sp>
      <p:sp>
        <p:nvSpPr>
          <p:cNvPr id="190" name="Google Shape;190;p31"/>
          <p:cNvSpPr txBox="1"/>
          <p:nvPr/>
        </p:nvSpPr>
        <p:spPr>
          <a:xfrm>
            <a:off x="1082850" y="2296225"/>
            <a:ext cx="63957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closer to zero, the better the score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Better chance at predicting the pronoun in the second book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Prompt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747475" y="1443150"/>
            <a:ext cx="55431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study was meant to recognize and calculate the ratio of male to female pronouns in a text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Necessary to use texts in the public domain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Texts’ character set encodings: UTF-8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Both Books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75" y="619050"/>
            <a:ext cx="40386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250" y="619050"/>
            <a:ext cx="4038600" cy="266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8" name="Google Shape;198;p32"/>
          <p:cNvGraphicFramePr/>
          <p:nvPr/>
        </p:nvGraphicFramePr>
        <p:xfrm>
          <a:off x="5193125" y="340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{5108C7DF-6EA3-4C37-8C24-8623D432A544}</a:tableStyleId>
              </a:tblPr>
              <a:tblGrid>
                <a:gridCol w="2657775"/>
                <a:gridCol w="107395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Feminine Pronoun Probability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0.4730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Masculine Pronoun Probability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0.5270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99" name="Google Shape;199;p32"/>
          <p:cNvGraphicFramePr/>
          <p:nvPr/>
        </p:nvGraphicFramePr>
        <p:xfrm>
          <a:off x="98250" y="340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{5108C7DF-6EA3-4C37-8C24-8623D432A544}</a:tableStyleId>
              </a:tblPr>
              <a:tblGrid>
                <a:gridCol w="3099050"/>
                <a:gridCol w="9781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Masculine Pronoun Probability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0.1200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Feminine Pronoun Probability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0.1077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Other Pronoun Probability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0.7723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Texts Analyzed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00" y="1451463"/>
            <a:ext cx="1696793" cy="25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2552825" y="1451475"/>
            <a:ext cx="5019000" cy="3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Jane Austen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Assumption: primarily female pronouns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122,189 words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Georgian England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Story of the lives of the five Bennet sisters when some members of the wealthy gentry move in to their neighborhood.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Texts Analyzed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00" y="1451463"/>
            <a:ext cx="1696793" cy="2551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3" name="Google Shape;93;p17"/>
          <p:cNvGraphicFramePr/>
          <p:nvPr/>
        </p:nvGraphicFramePr>
        <p:xfrm>
          <a:off x="2257750" y="1301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{5108C7DF-6EA3-4C37-8C24-8623D432A544}</a:tableStyleId>
              </a:tblPr>
              <a:tblGrid>
                <a:gridCol w="2915425"/>
                <a:gridCol w="28302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Female Characters (11)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Male Characters (6)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Jane Bennet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Elizabeth Bennet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Mary Bennet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Catherine Bennet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Lydia Bennet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Georgiana Darcy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Lady Catherine De Bourgh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Charlotte Lucas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Miss Bingley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Mrs. Bennet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Mrs. Gardiner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Fitzwilliam Darcy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Charles Bingley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George Wickham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Mr. Collins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Mr. Bennet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Mr. Gardiner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28600" lvl="0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Texts Analyzed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00" y="1651263"/>
            <a:ext cx="1583800" cy="25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2262975" y="1651275"/>
            <a:ext cx="57561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Jules Verne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Assumption: primarily male pronouns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99,035 words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adventure of three visitors who accidentally find themselves aboard the </a:t>
            </a: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Nautilus,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a mysterious submarine. They spend the rest of the time hunting underwater, fighting sharks, finding Atlantis, fighting a giant squid, and attempting to escape.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Texts Analyzed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00" y="1651263"/>
            <a:ext cx="1583800" cy="25514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" name="Google Shape;107;p19"/>
          <p:cNvGraphicFramePr/>
          <p:nvPr/>
        </p:nvGraphicFramePr>
        <p:xfrm>
          <a:off x="2408225" y="165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{5108C7DF-6EA3-4C37-8C24-8623D432A544}</a:tableStyleId>
              </a:tblPr>
              <a:tblGrid>
                <a:gridCol w="2312625"/>
                <a:gridCol w="26620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Female Characters (~0)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Male Characters (7)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Nautilus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(This </a:t>
                      </a:r>
                      <a:r>
                        <a:rPr i="1"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is</a:t>
                      </a: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the submarine, but it is referred to with female pronouns.)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others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Professor Pierre Aronnax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Captain Nemo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Ned Land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Conseil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Commander Farragut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Captain Anderson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1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Roboto"/>
                        <a:buChar char="○"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Sir Samuel Cunard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521400" y="1389300"/>
            <a:ext cx="4446300" cy="3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Sort text into: pronouns and non-pronouns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Classify the pronouns as masculine, feminine, or neither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Keep individual counts of pronouns: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Masculine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Feminine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Neither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Total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Repeated for each text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Data can be combined to compare both texts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1419900" y="5507825"/>
            <a:ext cx="4597800" cy="3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Sort text into: pronouns and non-pronouns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Classify the pronouns as masculine, feminine, or neither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Keep individual counts of pronouns: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Masculine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Feminine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Neither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Total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Calculate probability as specified pronouns divided by total pronouns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each category of pronouns: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multiply the number of pronouns in the selected category and multiply this by log base 10 of our calculated probability for the category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Sum the values for all three categories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calculate logloss, multiply the previous value by 1 over the total number of pronouns overall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